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af761916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af761916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5815785f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5815785f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af7618e9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af7618e9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af7618c22_4_2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af7618c22_4_2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af7618e9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af7618e9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b4facf27e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b4facf27e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b710a938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b710a938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b710a9387_0_4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b710a9387_0_4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af7618c22_4_28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af7618c22_4_28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af7618e9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af7618e9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b776286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b776286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bradblog.com/?p=7877" TargetMode="External"/><Relationship Id="rId5" Type="http://schemas.openxmlformats.org/officeDocument/2006/relationships/hyperlink" Target="https://www.pophistorydig.com/topics/bp-texas-city-disaster/" TargetMode="External"/><Relationship Id="rId4" Type="http://schemas.openxmlformats.org/officeDocument/2006/relationships/hyperlink" Target="https://www.pophistorydig.com/topics/b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51475" y="113575"/>
            <a:ext cx="90510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7315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i="1">
              <a:solidFill>
                <a:srgbClr val="38761D"/>
              </a:solidFill>
            </a:endParaRPr>
          </a:p>
          <a:p>
            <a:pPr marL="7315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i="1">
                <a:solidFill>
                  <a:srgbClr val="38761D"/>
                </a:solidFill>
              </a:rPr>
              <a:t>Oil Slicks</a:t>
            </a:r>
            <a:endParaRPr b="1" i="1">
              <a:solidFill>
                <a:srgbClr val="38761D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2068750" y="3037725"/>
            <a:ext cx="7033800" cy="18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endParaRPr sz="2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                      Jaramillo,Lajeunesse, Moore, Binns, Thomas, Green</a:t>
            </a:r>
            <a:endParaRPr sz="2000" b="1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38761D"/>
                </a:solidFill>
              </a:rPr>
              <a:t>                                                </a:t>
            </a:r>
            <a:r>
              <a:rPr lang="en" sz="1400" b="1" i="1">
                <a:solidFill>
                  <a:srgbClr val="38761D"/>
                </a:solidFill>
              </a:rPr>
              <a:t>BUS 341 PROJECT MANAGEMENT</a:t>
            </a:r>
            <a:endParaRPr sz="1400" b="1" i="1">
              <a:solidFill>
                <a:srgbClr val="38761D"/>
              </a:solidFill>
            </a:endParaRPr>
          </a:p>
          <a:p>
            <a:pPr marL="27432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38761D"/>
                </a:solidFill>
              </a:rPr>
              <a:t>                                            </a:t>
            </a:r>
            <a:r>
              <a:rPr lang="en" sz="1400" b="1" i="1">
                <a:solidFill>
                  <a:srgbClr val="38761D"/>
                </a:solidFill>
              </a:rPr>
              <a:t>NOVEMBER 25, 2019</a:t>
            </a:r>
            <a:endParaRPr sz="1400" b="1" i="1">
              <a:solidFill>
                <a:srgbClr val="38761D"/>
              </a:solidFill>
            </a:endParaRPr>
          </a:p>
          <a:p>
            <a:pPr marL="18288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700" y="149575"/>
            <a:ext cx="2944925" cy="28881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94163" y="113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  <a:endParaRPr sz="24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4294967295"/>
          </p:nvPr>
        </p:nvSpPr>
        <p:spPr>
          <a:xfrm>
            <a:off x="311700" y="1432850"/>
            <a:ext cx="411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Human Resources: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$3,400,000.00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Hiring Experienced and Trained Managers: </a:t>
            </a:r>
            <a:endParaRPr sz="1200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Operations Manager: $400,000.00 p/y salary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Trained Maintenance Crew: $900,000.00 (15)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Supervisor Training: $450,000.00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Training Current Employees: $1,350,000.00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Development of company’s S.O.P.: $300,000.00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38761D"/>
              </a:solidFill>
            </a:endParaRPr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4294967295"/>
          </p:nvPr>
        </p:nvSpPr>
        <p:spPr>
          <a:xfrm>
            <a:off x="4832400" y="14328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Outsource: 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$23,000,000.00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External Contractors: $6,250,000.00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Social Media: $4,250,000.00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Legal: $12,500,000.00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 Total: </a:t>
            </a:r>
            <a:r>
              <a:rPr lang="en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$27,400,000.00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3171175" y="831475"/>
            <a:ext cx="2378400" cy="2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?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Thank you</a:t>
            </a:r>
            <a:endParaRPr b="1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Oil Slicks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46" name="Google Shape;14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24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4294967295"/>
          </p:nvPr>
        </p:nvSpPr>
        <p:spPr>
          <a:xfrm>
            <a:off x="4505475" y="138975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 u="sng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4"/>
          <p:cNvSpPr txBox="1"/>
          <p:nvPr/>
        </p:nvSpPr>
        <p:spPr>
          <a:xfrm>
            <a:off x="1505475" y="22661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4"/>
          <p:cNvSpPr txBox="1"/>
          <p:nvPr/>
        </p:nvSpPr>
        <p:spPr>
          <a:xfrm>
            <a:off x="267150" y="953775"/>
            <a:ext cx="8370900" cy="37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Graves, J., Purcell, T., Flowers, C., Funt, P., Reagan, M., Shannon, M., … Manieri, R. (n.d.). Retrieved from https://www.cagle.com/tag/bp/page/29/ </a:t>
            </a:r>
            <a:r>
              <a:rPr lang="en" sz="1200" u="sng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"/>
              </a:rPr>
              <a:t>https://www.pophistorydig.com/topics/bp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J.d. (2016, April 28). Retrieved from </a:t>
            </a:r>
            <a:r>
              <a:rPr lang="en" sz="1200" u="sng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5"/>
              </a:rPr>
              <a:t>https://www.pophistorydig.com/topics/bp-texas-city-disaster/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Gray, C. F., &amp; Larson, E. W. (2018). </a:t>
            </a:r>
            <a:r>
              <a:rPr lang="en" sz="1200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Project management: the managerial process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New York, NY: McGraw-Hill Education.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Hunter, T. (2008). </a:t>
            </a:r>
            <a:r>
              <a:rPr lang="en" sz="1200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British Petroleum (Plc) And John Browne: A Culture Of Risk Beyond Petroleum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BRITISH PETROLEUM (PLC) AND JOHN BROWNE: A CULTURE OF RISK BEYOND PETROLEUM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(pp. 1–13). Ivey Publishing.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Friedman, B. (n.d.). BP Reports Hundreds of Thousands of Pounds of Toxic Emissions at Deadly Texas City Refinery. Retrieved from </a:t>
            </a:r>
            <a:r>
              <a:rPr lang="en" sz="1200" u="sng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6"/>
              </a:rPr>
              <a:t>https://www.bradblog.com/?p=7877</a:t>
            </a: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Picture show: the faces and places of BP in 2017: News and insights: Home. (n.d.). Retrieved from https://www.bp.com/en/global/corporate/news-and-insights/bp-magazine/bp-best-of-2017-in-pictures.html.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11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    Company Overview</a:t>
            </a:r>
            <a:endParaRPr sz="24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700" y="0"/>
            <a:ext cx="989300" cy="9573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4294967295"/>
          </p:nvPr>
        </p:nvSpPr>
        <p:spPr>
          <a:xfrm>
            <a:off x="246800" y="1312325"/>
            <a:ext cx="8520600" cy="3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BP is one of the largest and most successful leaders in the field of oil production..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BP’s CEO, Lord John Browne, improved the vision of BP but may have left a legacy of poor risk culture.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Commissioned reports from Telos Group and United States Chemical Safety and Hazard Investigation Bound found multiple discrepancies in the management of the company’s safety procedures.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BP left with poor public credibility, discontented shareholders and a high rate of employee death.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Team Charter </a:t>
            </a:r>
            <a:endParaRPr sz="18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Start Date: 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November 2nd 2019 to November 25th 2019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Team Purpose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The team will strive for project completion in the time frame given by the professor, and also produce a well thought detailed powerpoint presentation.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Duration and Time Commitment </a:t>
            </a: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The team has been given class time to work together for 3 weeks executing the five stages of team development forming, storming, norming, performing followed by adjourning. The daily efforts will average 25% of team members time, due to class, and other daily activities beyond the classroom.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Members</a:t>
            </a:r>
            <a:endParaRPr sz="1200" b="1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❖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inns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Introduction &amp; Company Overview</a:t>
            </a:r>
            <a:endParaRPr sz="11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100"/>
              <a:buFont typeface="Calibri"/>
              <a:buChar char="❖"/>
            </a:pP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Green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: Team Charter</a:t>
            </a:r>
            <a:endParaRPr sz="11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100"/>
              <a:buFont typeface="Calibri"/>
              <a:buChar char="❖"/>
            </a:pP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Moore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: Org. Readiness &amp; Risk Culture/Project Benefits/Color/Formatting</a:t>
            </a:r>
            <a:endParaRPr sz="11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100"/>
              <a:buFont typeface="Calibri"/>
              <a:buChar char="❖"/>
            </a:pP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Thomas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Risk Breakdown Structure/Critical Success Factors</a:t>
            </a:r>
            <a:endParaRPr sz="11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100"/>
              <a:buFont typeface="Calibri"/>
              <a:buChar char="❖"/>
            </a:pP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Lajeunesse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: Work Breakdown Structure </a:t>
            </a:r>
            <a:endParaRPr sz="11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100"/>
              <a:buFont typeface="Calibri"/>
              <a:buChar char="❖"/>
            </a:pPr>
            <a:r>
              <a:rPr lang="en" sz="11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Jaramillo</a:t>
            </a:r>
            <a:r>
              <a:rPr lang="en" sz="11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: Budget </a:t>
            </a:r>
            <a:endParaRPr sz="11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700" y="0"/>
            <a:ext cx="989300" cy="95730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1828800" y="2406578"/>
            <a:ext cx="731520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Team Charter Cont.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8520600" cy="37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No shows are not tolerated within the team’s designated meeting times, so in result of </a:t>
            </a:r>
            <a:r>
              <a:rPr lang="en" sz="1200" i="1" u="sng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2 no shows you the member will be immediately dropped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from the project and no longer able to receive your grade.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We ask that team members have completed their part of the project within the 48 hour due date so team leads can look over and correct any errors.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000"/>
              <a:buFont typeface="Calibri"/>
              <a:buChar char="★"/>
            </a:pP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Each week a standing vote will be used to select a new team lead.</a:t>
            </a: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000"/>
              <a:buFont typeface="Calibri"/>
              <a:buChar char="★"/>
            </a:pP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Each week we will rotate positions amongst members, a sign in sheet will be in the beginning of the class first come first serve </a:t>
            </a:r>
            <a:r>
              <a:rPr lang="en" sz="1000" u="sng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SO BE ON TIME. </a:t>
            </a:r>
            <a:endParaRPr sz="1000" u="sng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u="sng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Expectations</a:t>
            </a: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ALL TEAM MEMBERS WORK HARD AND RECEIVE A’s simple </a:t>
            </a: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#NoWorkNoA </a:t>
            </a:r>
            <a:endParaRPr sz="10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667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600"/>
              <a:buFont typeface="Calibri"/>
              <a:buChar char="●"/>
            </a:pPr>
            <a:r>
              <a:rPr lang="en" sz="6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Members who show little to no effort in taking part in the project completion will be jumped and or pushed down a flight of steps by the team.  </a:t>
            </a:r>
            <a:endParaRPr sz="6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0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700" y="0"/>
            <a:ext cx="989300" cy="957301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9000" y="103425"/>
            <a:ext cx="8520600" cy="6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Organizational Readiness/Risk Culture</a:t>
            </a:r>
            <a:endParaRPr sz="24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550" y="806150"/>
            <a:ext cx="4976475" cy="400380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>
            <a:spLocks noGrp="1"/>
          </p:cNvSpPr>
          <p:nvPr>
            <p:ph type="body" idx="4294967295"/>
          </p:nvPr>
        </p:nvSpPr>
        <p:spPr>
          <a:xfrm>
            <a:off x="4047450" y="760250"/>
            <a:ext cx="4643100" cy="41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Key Factors</a:t>
            </a: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  <a:endParaRPr sz="1200" b="1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BP cut fixed cost by 25% at all refineries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Company officials ignored warnings signs of impending disasters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Facilities </a:t>
            </a:r>
            <a:endParaRPr sz="1200" b="1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There were 23 fatalities in the previous 30 years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Since 2002 there was an average of one fire per week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Machinery was not adequately fixed ( </a:t>
            </a: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Band - Aid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Safety</a:t>
            </a:r>
            <a:endParaRPr sz="1200" b="1" i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Employees were not able to follow safety procedures (</a:t>
            </a: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Plant personnel was pressured not to report injuries and safety violations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Project Benefits   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700" y="0"/>
            <a:ext cx="989300" cy="9573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2"/>
          </p:nvPr>
        </p:nvSpPr>
        <p:spPr>
          <a:xfrm>
            <a:off x="5052000" y="1152475"/>
            <a:ext cx="378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Reduces accidents &amp; plant violations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Enhances worker morale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Satisfies regulatory compliance (</a:t>
            </a: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OSHA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Improves transparency between management and staff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Decreases civil liability cases (</a:t>
            </a: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↑$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325" y="1152475"/>
            <a:ext cx="3999899" cy="3248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Strategic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Have management and leaders within the company comply with safety compliances and regulations.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Teach and orient new and old employees to proper safety and service procedures.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Have all employees follow one guideline to safety procedures throughout British Petroleum’s refineries.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Critical Success Factors 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Demonstrate the changes and impacts to ensure customer relations are in good state and regain their trust.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Finances</a:t>
            </a: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: Make safety a priority and do not make financial cuts into this asset.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Risk Breakdown Structure </a:t>
            </a:r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4294967295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Start from corporate all the way down to floor employee and endure safety protocols to them. (CEO, Managers, Leaders, Staff)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Begin having preventative maintenance to the refinery to avoid repair costs.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Provide funding for safety and operational readiness. </a:t>
            </a: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5400" y="1258950"/>
            <a:ext cx="3947150" cy="33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104825" y="285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Work Breakdown Structure</a:t>
            </a:r>
            <a:endParaRPr sz="24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300" y="0"/>
            <a:ext cx="985701" cy="95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3288" y="1106200"/>
            <a:ext cx="6658930" cy="375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On-screen Show (16:9)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Simple Light</vt:lpstr>
      <vt:lpstr> Oil Slicks</vt:lpstr>
      <vt:lpstr>     Company Overview</vt:lpstr>
      <vt:lpstr>Team Charter </vt:lpstr>
      <vt:lpstr>Team Charter Cont.</vt:lpstr>
      <vt:lpstr>Organizational Readiness/Risk Culture</vt:lpstr>
      <vt:lpstr>Project Benefits   </vt:lpstr>
      <vt:lpstr>Critical Success Factors </vt:lpstr>
      <vt:lpstr>Risk Breakdown Structure </vt:lpstr>
      <vt:lpstr>Work Breakdown Structure</vt:lpstr>
      <vt:lpstr>Budget</vt:lpstr>
      <vt:lpstr>              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Slicks</dc:title>
  <dc:creator>Englehart, Steven</dc:creator>
  <cp:lastModifiedBy>Teona Goodman</cp:lastModifiedBy>
  <cp:revision>1</cp:revision>
  <dcterms:modified xsi:type="dcterms:W3CDTF">2021-08-10T18:58:10Z</dcterms:modified>
</cp:coreProperties>
</file>