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  <p:sldMasterId id="2147483669" r:id="rId3"/>
  </p:sldMasterIdLst>
  <p:notesMasterIdLst>
    <p:notesMasterId r:id="rId4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7d2f0cdb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7d2f0cdb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27d2f0cd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627d2f0cdb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627d2f0cdb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627d2f0cdb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27d2f0cd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27d2f0cd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627d2f0cd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627d2f0cd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27d2f0cd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27d2f0cd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627d2f0cdb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627d2f0cdb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627d2f0cdb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627d2f0cdb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27d2f0cdb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27d2f0cdb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627d2f0cdb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627d2f0cdb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627d2f0cd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627d2f0cd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27d2f0cd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627d2f0cd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627d2f0cd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627d2f0cd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27d2f0cdb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27d2f0cdb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627d2f0cdb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627d2f0cdb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627d2f0cdb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627d2f0cdb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627d2f0cd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627d2f0cd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627d2f0cdb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627d2f0cdb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627d2f0cdb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627d2f0cdb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627d2f0cdb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627d2f0cdb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27d2f0cd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27d2f0cd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627d2f0cdb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627d2f0cdb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27d2f0cdb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27d2f0cdb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27d2f0cdb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627d2f0cdb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627ecd9cf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627ecd9cf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766eebef1_1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4766eebef1_1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4766eebef1_1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4766eebef1_1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4766eebef1_1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4766eebef1_1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27d2f0cd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27d2f0cd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27d2f0cd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27d2f0cd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27ecd9c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27ecd9c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27d2f0cd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27d2f0cd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27d2f0cd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627d2f0cd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7d2f0cd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7d2f0cd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ctrTitle"/>
          </p:nvPr>
        </p:nvSpPr>
        <p:spPr>
          <a:xfrm>
            <a:off x="914400" y="2743200"/>
            <a:ext cx="10363200" cy="100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Georgia"/>
              <a:buNone/>
              <a:defRPr sz="4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ubTitle" idx="1"/>
          </p:nvPr>
        </p:nvSpPr>
        <p:spPr>
          <a:xfrm>
            <a:off x="1828800" y="4038600"/>
            <a:ext cx="8534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2389717" y="1219199"/>
            <a:ext cx="7315200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382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382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4582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3058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4766733" y="1435101"/>
            <a:ext cx="6815667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2"/>
          <p:cNvSpPr>
            <a:spLocks noGrp="1"/>
          </p:cNvSpPr>
          <p:nvPr>
            <p:ph type="pic" idx="2"/>
          </p:nvPr>
        </p:nvSpPr>
        <p:spPr>
          <a:xfrm>
            <a:off x="2389717" y="1142999"/>
            <a:ext cx="7315200" cy="358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8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8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382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6868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4766733" y="1435101"/>
            <a:ext cx="6815667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09600" y="350838"/>
            <a:ext cx="9144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 sz="4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534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  <a:defRPr sz="4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p0CHIv0x1aaxm9pZy4wJq50SVibkYzxc/vie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HYjFzlrfo_9BEWlXzWgpLbG9i4NVWfTV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/>
        </p:nvSpPr>
        <p:spPr>
          <a:xfrm>
            <a:off x="3706350" y="5400800"/>
            <a:ext cx="47793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Dr. Kerri </a:t>
            </a:r>
            <a:r>
              <a:rPr lang="en-US" sz="2400" dirty="0" err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Milyko</a:t>
            </a:r>
            <a:r>
              <a:rPr lang="en-US" sz="24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, BCBA-D, LBA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Applied Behavior Analysis</a:t>
            </a:r>
            <a:endParaRPr dirty="0"/>
          </a:p>
        </p:txBody>
      </p:sp>
      <p:sp>
        <p:nvSpPr>
          <p:cNvPr id="134" name="Google Shape;134;p23"/>
          <p:cNvSpPr txBox="1">
            <a:spLocks noGrp="1"/>
          </p:cNvSpPr>
          <p:nvPr>
            <p:ph type="subTitle" idx="1"/>
          </p:nvPr>
        </p:nvSpPr>
        <p:spPr>
          <a:xfrm>
            <a:off x="2895600" y="3946405"/>
            <a:ext cx="6400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rPr lang="en-US" dirty="0"/>
              <a:t>Module 7: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rPr lang="en-US" dirty="0" err="1"/>
              <a:t>Mathetics</a:t>
            </a:r>
            <a:r>
              <a:rPr lang="en-US" dirty="0"/>
              <a:t> &amp; Direct Instruction</a:t>
            </a:r>
            <a:endParaRPr dirty="0"/>
          </a:p>
        </p:txBody>
      </p:sp>
      <p:sp>
        <p:nvSpPr>
          <p:cNvPr id="133" name="Google Shape;133;p23"/>
          <p:cNvSpPr txBox="1">
            <a:spLocks noGrp="1"/>
          </p:cNvSpPr>
          <p:nvPr>
            <p:ph type="ctrTitle"/>
          </p:nvPr>
        </p:nvSpPr>
        <p:spPr>
          <a:xfrm>
            <a:off x="2209800" y="241642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Georgia"/>
              <a:buNone/>
            </a:pPr>
            <a:r>
              <a:rPr lang="en-US" sz="4800" dirty="0"/>
              <a:t>EDF </a:t>
            </a:r>
            <a:r>
              <a:rPr lang="en-US" sz="4800" dirty="0" smtClean="0"/>
              <a:t>6229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32" descr="Video file. See accessible version in course content." title="Phonics DI Review Blends 2014-06-05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900" y="202951"/>
            <a:ext cx="10317826" cy="580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2"/>
          <p:cNvSpPr txBox="1">
            <a:spLocks noGrp="1"/>
          </p:cNvSpPr>
          <p:nvPr>
            <p:ph type="title"/>
          </p:nvPr>
        </p:nvSpPr>
        <p:spPr>
          <a:xfrm>
            <a:off x="4046292" y="6006725"/>
            <a:ext cx="7315200" cy="566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 Script: FLEX/ “Our Turn”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3" descr="Video file. See accessible version in course content." title="2015-01-27 09.34.54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91476"/>
            <a:ext cx="10310798" cy="579982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3"/>
          <p:cNvSpPr txBox="1">
            <a:spLocks noGrp="1"/>
          </p:cNvSpPr>
          <p:nvPr>
            <p:ph type="title"/>
          </p:nvPr>
        </p:nvSpPr>
        <p:spPr>
          <a:xfrm>
            <a:off x="2389717" y="6291300"/>
            <a:ext cx="7315200" cy="566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 Script: Student Teach/ “Your Turn”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Actually “di” because “DI” is a brand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Select your concept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Break it down into “learned parts”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RULEG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Creating your own DI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i="1" dirty="0"/>
              <a:t>“The RULEG system is based on the premise that the verbal subject material which appears in a program can be classified into 2 classes of statements which we call RUs (for </a:t>
            </a:r>
            <a:r>
              <a:rPr lang="en-US" i="1" dirty="0" err="1"/>
              <a:t>RUles</a:t>
            </a:r>
            <a:r>
              <a:rPr lang="en-US" i="1" dirty="0"/>
              <a:t>)and EGs (for examples).” </a:t>
            </a:r>
            <a:r>
              <a:rPr lang="en-US" dirty="0"/>
              <a:t> 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Markle (1978)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9" name="Google Shape;209;p3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RULEG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6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Statements that you can DO something with, show, and apply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Definitions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Laws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The Mississippi is the largest river in North America.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(1)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The Mississippi is the largest river in North America.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No - can’t DO anything with this (a statement but cannot be applied)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6FA8DC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7" name="Google Shape;227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(1) Answer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9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In a CVC”e” word, the “e” at the end of the word makes the vowel say its name.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(2)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0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In a </a:t>
            </a:r>
            <a:r>
              <a:rPr lang="en-US" dirty="0" err="1"/>
              <a:t>CVC”e</a:t>
            </a:r>
            <a:r>
              <a:rPr lang="en-US" dirty="0"/>
              <a:t>” word, the “e” at the end of the word makes the vowel say its name.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Yup - it is a statement that can be applied</a:t>
            </a:r>
            <a:endParaRPr b="1"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39" name="Google Shape;239;p4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(2) Answer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1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George Washington was the first president of the United States of America.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4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(3)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err="1"/>
              <a:t>Mathetics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-"/>
            </a:pPr>
            <a:r>
              <a:rPr lang="en-US" dirty="0"/>
              <a:t>Has nothing to do with MATH! ;)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/>
              <a:t>Systematic methods of planning the course of human learning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/>
              <a:t>A form of instruction with various steps:</a:t>
            </a:r>
            <a:endParaRPr dirty="0"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Demonstrate/Model</a:t>
            </a:r>
            <a:endParaRPr dirty="0"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Prompt/Lead</a:t>
            </a:r>
            <a:endParaRPr dirty="0"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Test/Release</a:t>
            </a:r>
            <a:endParaRPr dirty="0"/>
          </a:p>
        </p:txBody>
      </p:sp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80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</a:pPr>
            <a:r>
              <a:rPr lang="en-US" dirty="0" err="1"/>
              <a:t>Mathetics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2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In a </a:t>
            </a:r>
            <a:r>
              <a:rPr lang="en-US" dirty="0" err="1"/>
              <a:t>CVC”e</a:t>
            </a:r>
            <a:r>
              <a:rPr lang="en-US" dirty="0"/>
              <a:t>” word, the “e” at the end of the word makes the vowel say its name.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Nope - can’t apply this statement </a:t>
            </a:r>
            <a:endParaRPr b="1"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51" name="Google Shape;251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(3) Answer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When multiplying/dividing integers, two negatives make a positive.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(4)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4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When multiplying/dividing integers, two negatives make a positive.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Yup! You can apply this to multiple math problems.</a:t>
            </a:r>
            <a:endParaRPr b="1"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6FA8DC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63" name="Google Shape;263;p4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(4) Answer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5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The prefix “re” means “to do again”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4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(5)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this an RU? (5) Answer</a:t>
            </a:r>
            <a:endParaRPr dirty="0"/>
          </a:p>
        </p:txBody>
      </p:sp>
      <p:sp>
        <p:nvSpPr>
          <p:cNvPr id="276" name="Google Shape;276;p46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In a </a:t>
            </a:r>
            <a:r>
              <a:rPr lang="en-US" dirty="0" err="1"/>
              <a:t>CVC”e</a:t>
            </a:r>
            <a:r>
              <a:rPr lang="en-US" dirty="0"/>
              <a:t>” word, the “e” at the end of the word makes the vowel say its name.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Yup - you can DO something with this statement by applying to words</a:t>
            </a:r>
            <a:endParaRPr b="1"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6FA8DC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Example (EG)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-US"/>
              <a:t>application of rule to a particular target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Nonexample (NEG)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-US"/>
              <a:t>when that application DOESN’T work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4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EGs and NEGs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A: “Re” is a prefix meaning “again”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B: </a:t>
            </a:r>
            <a:r>
              <a:rPr lang="en-US" b="1" u="sng" dirty="0"/>
              <a:t>Re</a:t>
            </a:r>
            <a:r>
              <a:rPr lang="en-US" dirty="0"/>
              <a:t>apply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C: </a:t>
            </a:r>
            <a:r>
              <a:rPr lang="en-US" b="1" u="sng" dirty="0"/>
              <a:t>Re</a:t>
            </a:r>
            <a:r>
              <a:rPr lang="en-US" dirty="0"/>
              <a:t>ad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7" name="Google Shape;287;p4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Pick out the EG and NEG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9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A: “Re” is a prefix meaning “again”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B: </a:t>
            </a:r>
            <a:r>
              <a:rPr lang="en-US" b="1" u="sng" dirty="0"/>
              <a:t>Re</a:t>
            </a:r>
            <a:r>
              <a:rPr lang="en-US" dirty="0"/>
              <a:t>apply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C: </a:t>
            </a:r>
            <a:r>
              <a:rPr lang="en-US" b="1" u="sng" dirty="0"/>
              <a:t>Re</a:t>
            </a:r>
            <a:r>
              <a:rPr lang="en-US" dirty="0"/>
              <a:t>ad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3" name="Google Shape;293;p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Label RU, EG, NEG (1)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0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>
                <a:solidFill>
                  <a:schemeClr val="bg2"/>
                </a:solidFill>
              </a:rPr>
              <a:t>RU</a:t>
            </a:r>
            <a:r>
              <a:rPr lang="en-US" dirty="0"/>
              <a:t>: “Re” is a prefix meaning “again”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>
                <a:solidFill>
                  <a:schemeClr val="bg2"/>
                </a:solidFill>
              </a:rPr>
              <a:t>EG</a:t>
            </a:r>
            <a:r>
              <a:rPr lang="en-US" dirty="0"/>
              <a:t>: </a:t>
            </a:r>
            <a:r>
              <a:rPr lang="en-US" b="1" u="sng" dirty="0"/>
              <a:t>Re</a:t>
            </a:r>
            <a:r>
              <a:rPr lang="en-US" dirty="0"/>
              <a:t>apply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>
                <a:solidFill>
                  <a:schemeClr val="bg2"/>
                </a:solidFill>
              </a:rPr>
              <a:t>NEG</a:t>
            </a:r>
            <a:r>
              <a:rPr lang="en-US" dirty="0"/>
              <a:t>: </a:t>
            </a:r>
            <a:r>
              <a:rPr lang="en-US" b="1" u="sng" dirty="0"/>
              <a:t>Re</a:t>
            </a:r>
            <a:r>
              <a:rPr lang="en-US" dirty="0"/>
              <a:t>ad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9" name="Google Shape;299;p5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Label RU, EG, NEG (Answer 1)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1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A: -4 x -4 = 16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B: -4 + -4 = -16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C: Two negatives make a positive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5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Label RU, EG, NEG (2)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“My Turn” - or the SO (observing stimulus)</a:t>
            </a: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Learners look to the teacher for the model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Teacher demonstrate mastery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Focuses learner to the SD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Model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Label RU, EG, NEG (Answer 2)</a:t>
            </a:r>
            <a:endParaRPr dirty="0"/>
          </a:p>
        </p:txBody>
      </p:sp>
      <p:sp>
        <p:nvSpPr>
          <p:cNvPr id="312" name="Google Shape;312;p52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EG</a:t>
            </a:r>
            <a:r>
              <a:rPr lang="en-US" dirty="0"/>
              <a:t>: -4 x -4 = 16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NEG</a:t>
            </a:r>
            <a:r>
              <a:rPr lang="en-US" dirty="0"/>
              <a:t>: -4 + -4 = -16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 dirty="0">
                <a:solidFill>
                  <a:schemeClr val="bg2"/>
                </a:solidFill>
              </a:rPr>
              <a:t>RU</a:t>
            </a:r>
            <a:r>
              <a:rPr lang="en-US" dirty="0"/>
              <a:t>: Two negatives make a positive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 Script Forumula</a:t>
            </a:r>
            <a:endParaRPr/>
          </a:p>
        </p:txBody>
      </p:sp>
      <p:sp>
        <p:nvSpPr>
          <p:cNvPr id="318" name="Google Shape;318;p5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Script Formula: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RU + RU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EG + EG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RU + EG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NEG + NEG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RU + EG + EG + EG….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323;p54" descr="This is a table with three columns. The first column is instructor script. Second column student responses. Third column is titled count. See accessible version in course content." title="precision teaching table">
            <a:extLst>
              <a:ext uri="{FF2B5EF4-FFF2-40B4-BE49-F238E27FC236}">
                <a16:creationId xmlns:a16="http://schemas.microsoft.com/office/drawing/2014/main" id="{E9D60D3F-FA78-458E-A797-BFEEB61A7B6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300" y="952500"/>
            <a:ext cx="8140650" cy="57754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BBB09D5-A702-49FD-86F0-F82E8D2E94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Phonemic DI Review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5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Give an example of an RU, EG, and NEG for one of the following:</a:t>
            </a: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making coffee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using APA format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answering an email</a:t>
            </a:r>
            <a:endParaRPr/>
          </a:p>
        </p:txBody>
      </p:sp>
      <p:sp>
        <p:nvSpPr>
          <p:cNvPr id="328" name="Google Shape;328;p5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Lecture Verification #2 out of 2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Take Home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3820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341" name="Google Shape;341;p5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Greater concepts can also be taught via good instructional design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Mathetics is a systematic process that guides the teacher to fade out involvement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Mathetics is applied in Direct Instruction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Direct Instruction uses rules, examples, and nonexamples to teach concepts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Similar to concept formation of bunny, but at a more sophisticated scale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3820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Assignment</a:t>
            </a:r>
            <a:endParaRPr/>
          </a:p>
        </p:txBody>
      </p:sp>
      <p:sp>
        <p:nvSpPr>
          <p:cNvPr id="347" name="Google Shape;347;p5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en-US"/>
              <a:t>If applicable to your pinpoint or not, write a direct instruction script using the RU, EG, and NEG formula 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Pick any concept that you like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Make the duration of the script no longer than 2-3 min when read aloud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Color code your RU (blue), EG (green), and NEG (purple)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“Our Turn” - prompted SD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Therapist/Teacher practices with the learner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Help learners to perform accurately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Often when they identify the boundaries of the concept</a:t>
            </a:r>
            <a:endParaRPr dirty="0"/>
          </a:p>
        </p:txBody>
      </p:sp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“Your Turn” - Freely perform the skill; spontaneous completion</a:t>
            </a: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Learner demonstrates mastery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guidance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Learner is released to perform on his own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Release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What are the 3 phases of Mathetics?</a:t>
            </a:r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Lecture Verification #1 out of 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Direct Instruction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Siegfried Englemann (1970s)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Purpose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Build consistency across teachers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/>
              <a:t>Methods for students to “grasp” concepts</a:t>
            </a:r>
            <a:endParaRPr/>
          </a:p>
          <a:p>
            <a:pPr marL="137160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-US"/>
              <a:t>Scope/sequence of skills</a:t>
            </a:r>
            <a:endParaRPr/>
          </a:p>
          <a:p>
            <a:pPr marL="137160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-US"/>
              <a:t>Component/composite relations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Applications of Mathetics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body" idx="2"/>
          </p:nvPr>
        </p:nvSpPr>
        <p:spPr>
          <a:xfrm>
            <a:off x="6183050" y="1165951"/>
            <a:ext cx="53847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Choral Responding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Learners actively respond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Identifies errors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Paced instruction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Avoid the void</a:t>
            </a:r>
            <a:endParaRPr sz="20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Signals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When to respond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Paced instruction</a:t>
            </a:r>
            <a:endParaRPr sz="20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Scripts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Consistency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Provide models</a:t>
            </a:r>
            <a:endParaRPr sz="20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Sensitivity to the Learner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Modifications if needed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Model prompts</a:t>
            </a:r>
            <a:endParaRPr sz="2000"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  <p:sp>
        <p:nvSpPr>
          <p:cNvPr id="177" name="Google Shape;177;p30"/>
          <p:cNvSpPr txBox="1">
            <a:spLocks noGrp="1"/>
          </p:cNvSpPr>
          <p:nvPr>
            <p:ph type="body" idx="1"/>
          </p:nvPr>
        </p:nvSpPr>
        <p:spPr>
          <a:xfrm>
            <a:off x="609600" y="1165951"/>
            <a:ext cx="53847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Scope &amp; Sequence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First things first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Master pre-</a:t>
            </a:r>
            <a:r>
              <a:rPr lang="en-US" sz="2000" dirty="0" err="1"/>
              <a:t>reqs</a:t>
            </a:r>
            <a:endParaRPr sz="20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Concept Learning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Clear rules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Examples/Non-examples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Instruction until reliable responding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Modified instruction to fit learner</a:t>
            </a:r>
            <a:endParaRPr sz="20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dirty="0"/>
              <a:t>Instructor Flexibility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Use scripts, but flexible within the scripts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Different examples/non-examples</a:t>
            </a:r>
            <a:endParaRPr sz="20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Building listening comp</a:t>
            </a:r>
            <a:endParaRPr sz="2000"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176" name="Google Shape;176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Features of DI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Level 1: Verbatim  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MODEL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 dirty="0"/>
              <a:t>Run script as-is, in order, but with different examples/nonexamples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Level 2: Flex   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LEAD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 dirty="0"/>
              <a:t>Run script in different order with “curve balls”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Level 3: Student Teach  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RELEASE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 dirty="0"/>
              <a:t>Student can act like the instructor</a:t>
            </a:r>
            <a:endParaRPr dirty="0"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US" dirty="0"/>
              <a:t>Student can just give a Free/Say everything he/she knows about the topic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" name="Google Shape;183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127900" cy="71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Application of </a:t>
            </a:r>
            <a:r>
              <a:rPr lang="en-US" dirty="0" err="1"/>
              <a:t>Mathetics</a:t>
            </a:r>
            <a:r>
              <a:rPr lang="en-US" dirty="0"/>
              <a:t> to DI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1057</Words>
  <Application>Microsoft Office PowerPoint</Application>
  <PresentationFormat>Widescreen</PresentationFormat>
  <Paragraphs>166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Georgia</vt:lpstr>
      <vt:lpstr>1_Custom Design</vt:lpstr>
      <vt:lpstr>Custom Design</vt:lpstr>
      <vt:lpstr>2_Custom Design</vt:lpstr>
      <vt:lpstr>EDF 6229</vt:lpstr>
      <vt:lpstr>Mathetics</vt:lpstr>
      <vt:lpstr>Model</vt:lpstr>
      <vt:lpstr>Lead</vt:lpstr>
      <vt:lpstr>Release</vt:lpstr>
      <vt:lpstr>Lecture Verification #1 out of 2</vt:lpstr>
      <vt:lpstr>Applications of Mathetics</vt:lpstr>
      <vt:lpstr>Features of DI</vt:lpstr>
      <vt:lpstr>Application of Mathetics to DI</vt:lpstr>
      <vt:lpstr>DI Script: FLEX/ “Our Turn”</vt:lpstr>
      <vt:lpstr>DI Script: Student Teach/ “Your Turn”</vt:lpstr>
      <vt:lpstr>Creating your own DI</vt:lpstr>
      <vt:lpstr>RULEG</vt:lpstr>
      <vt:lpstr>RU</vt:lpstr>
      <vt:lpstr>Is this an RU? (1)</vt:lpstr>
      <vt:lpstr>Is this an RU? (1) Answer</vt:lpstr>
      <vt:lpstr>Is this an RU? (2)</vt:lpstr>
      <vt:lpstr>Is this an RU? (2) Answer</vt:lpstr>
      <vt:lpstr>Is this an RU? (3) </vt:lpstr>
      <vt:lpstr>Is this an RU? (3) Answer</vt:lpstr>
      <vt:lpstr>Is this an RU? (4)</vt:lpstr>
      <vt:lpstr>Is this an RU? (4) Answer</vt:lpstr>
      <vt:lpstr>Is this an RU? (5)</vt:lpstr>
      <vt:lpstr>Is this an RU? (5) Answer</vt:lpstr>
      <vt:lpstr>EGs and NEGs</vt:lpstr>
      <vt:lpstr>Pick out the EG and NEG</vt:lpstr>
      <vt:lpstr>Label RU, EG, NEG (1)</vt:lpstr>
      <vt:lpstr>Label RU, EG, NEG (Answer 1)</vt:lpstr>
      <vt:lpstr>Label RU, EG, NEG (2)</vt:lpstr>
      <vt:lpstr>Label RU, EG, NEG (Answer 2)</vt:lpstr>
      <vt:lpstr>DI Script Forumula</vt:lpstr>
      <vt:lpstr>Phonemic DI Review</vt:lpstr>
      <vt:lpstr>Lecture Verification #2 out of 2</vt:lpstr>
      <vt:lpstr>Take Home</vt:lpstr>
      <vt:lpstr>Summary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EDF 6228</dc:title>
  <cp:lastModifiedBy>AXIS Office</cp:lastModifiedBy>
  <cp:revision>10</cp:revision>
  <dcterms:modified xsi:type="dcterms:W3CDTF">2020-04-07T20:33:44Z</dcterms:modified>
</cp:coreProperties>
</file>